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5"/>
  </p:notesMasterIdLst>
  <p:sldIdLst>
    <p:sldId id="318" r:id="rId9"/>
    <p:sldId id="292" r:id="rId10"/>
    <p:sldId id="304" r:id="rId11"/>
    <p:sldId id="296" r:id="rId12"/>
    <p:sldId id="305" r:id="rId13"/>
    <p:sldId id="30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F542D-156D-4025-815E-59E270758AB4}" v="69" dt="2022-12-21T15:34:53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582F542D-156D-4025-815E-59E270758AB4}"/>
    <pc:docChg chg="undo custSel addSld delSld modSld">
      <pc:chgData name="Class, Caleb" userId="81c01ea6-bccc-4178-af5e-bb84e88c284b" providerId="ADAL" clId="{582F542D-156D-4025-815E-59E270758AB4}" dt="2022-12-21T15:34:53.241" v="414" actId="20577"/>
      <pc:docMkLst>
        <pc:docMk/>
      </pc:docMkLst>
      <pc:sldChg chg="del">
        <pc:chgData name="Class, Caleb" userId="81c01ea6-bccc-4178-af5e-bb84e88c284b" providerId="ADAL" clId="{582F542D-156D-4025-815E-59E270758AB4}" dt="2022-12-20T21:23:52.060" v="5" actId="47"/>
        <pc:sldMkLst>
          <pc:docMk/>
          <pc:sldMk cId="2831391183" sldId="256"/>
        </pc:sldMkLst>
      </pc:sldChg>
      <pc:sldChg chg="del">
        <pc:chgData name="Class, Caleb" userId="81c01ea6-bccc-4178-af5e-bb84e88c284b" providerId="ADAL" clId="{582F542D-156D-4025-815E-59E270758AB4}" dt="2022-12-20T21:23:50.817" v="4" actId="47"/>
        <pc:sldMkLst>
          <pc:docMk/>
          <pc:sldMk cId="1826363201" sldId="259"/>
        </pc:sldMkLst>
      </pc:sldChg>
      <pc:sldChg chg="modSp add del mod">
        <pc:chgData name="Class, Caleb" userId="81c01ea6-bccc-4178-af5e-bb84e88c284b" providerId="ADAL" clId="{582F542D-156D-4025-815E-59E270758AB4}" dt="2022-12-20T21:36:04.277" v="350" actId="20577"/>
        <pc:sldMkLst>
          <pc:docMk/>
          <pc:sldMk cId="123935472" sldId="292"/>
        </pc:sldMkLst>
        <pc:spChg chg="mod">
          <ac:chgData name="Class, Caleb" userId="81c01ea6-bccc-4178-af5e-bb84e88c284b" providerId="ADAL" clId="{582F542D-156D-4025-815E-59E270758AB4}" dt="2022-12-20T21:36:04.277" v="350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 del">
        <pc:chgData name="Class, Caleb" userId="81c01ea6-bccc-4178-af5e-bb84e88c284b" providerId="ADAL" clId="{582F542D-156D-4025-815E-59E270758AB4}" dt="2022-12-20T21:23:43.711" v="2"/>
        <pc:sldMkLst>
          <pc:docMk/>
          <pc:sldMk cId="1743294019" sldId="296"/>
        </pc:sldMkLst>
      </pc:sldChg>
      <pc:sldChg chg="delSp add del mod">
        <pc:chgData name="Class, Caleb" userId="81c01ea6-bccc-4178-af5e-bb84e88c284b" providerId="ADAL" clId="{582F542D-156D-4025-815E-59E270758AB4}" dt="2022-12-20T21:24:24.318" v="12" actId="478"/>
        <pc:sldMkLst>
          <pc:docMk/>
          <pc:sldMk cId="83028556" sldId="304"/>
        </pc:sldMkLst>
        <pc:spChg chg="del">
          <ac:chgData name="Class, Caleb" userId="81c01ea6-bccc-4178-af5e-bb84e88c284b" providerId="ADAL" clId="{582F542D-156D-4025-815E-59E270758AB4}" dt="2022-12-20T21:24:24.318" v="12" actId="478"/>
          <ac:spMkLst>
            <pc:docMk/>
            <pc:sldMk cId="83028556" sldId="304"/>
            <ac:spMk id="12" creationId="{8B960D7D-2FA7-33D8-ECD2-A8F4EA0B11AF}"/>
          </ac:spMkLst>
        </pc:spChg>
        <pc:inkChg chg="del">
          <ac:chgData name="Class, Caleb" userId="81c01ea6-bccc-4178-af5e-bb84e88c284b" providerId="ADAL" clId="{582F542D-156D-4025-815E-59E270758AB4}" dt="2022-12-20T21:24:22.864" v="11" actId="478"/>
          <ac:inkMkLst>
            <pc:docMk/>
            <pc:sldMk cId="83028556" sldId="304"/>
            <ac:inkMk id="3" creationId="{6718CC81-053D-5AF3-B961-E62D51BD2468}"/>
          </ac:inkMkLst>
        </pc:inkChg>
      </pc:sldChg>
      <pc:sldChg chg="modSp add del mod">
        <pc:chgData name="Class, Caleb" userId="81c01ea6-bccc-4178-af5e-bb84e88c284b" providerId="ADAL" clId="{582F542D-156D-4025-815E-59E270758AB4}" dt="2022-12-20T21:33:47.964" v="186" actId="20577"/>
        <pc:sldMkLst>
          <pc:docMk/>
          <pc:sldMk cId="2515064009" sldId="305"/>
        </pc:sldMkLst>
        <pc:spChg chg="mod">
          <ac:chgData name="Class, Caleb" userId="81c01ea6-bccc-4178-af5e-bb84e88c284b" providerId="ADAL" clId="{582F542D-156D-4025-815E-59E270758AB4}" dt="2022-12-20T21:33:47.964" v="186" actId="20577"/>
          <ac:spMkLst>
            <pc:docMk/>
            <pc:sldMk cId="2515064009" sldId="305"/>
            <ac:spMk id="2" creationId="{6B6755DB-E244-009A-9748-EE19C299E80A}"/>
          </ac:spMkLst>
        </pc:spChg>
      </pc:sldChg>
      <pc:sldChg chg="addSp modSp add del mod modAnim">
        <pc:chgData name="Class, Caleb" userId="81c01ea6-bccc-4178-af5e-bb84e88c284b" providerId="ADAL" clId="{582F542D-156D-4025-815E-59E270758AB4}" dt="2022-12-20T21:48:41.377" v="351"/>
        <pc:sldMkLst>
          <pc:docMk/>
          <pc:sldMk cId="661120593" sldId="307"/>
        </pc:sldMkLst>
        <pc:spChg chg="mod">
          <ac:chgData name="Class, Caleb" userId="81c01ea6-bccc-4178-af5e-bb84e88c284b" providerId="ADAL" clId="{582F542D-156D-4025-815E-59E270758AB4}" dt="2022-12-20T21:32:33.458" v="75" actId="14100"/>
          <ac:spMkLst>
            <pc:docMk/>
            <pc:sldMk cId="661120593" sldId="307"/>
            <ac:spMk id="3" creationId="{4C552DDE-D6E4-B4DD-149B-BADD84BED55B}"/>
          </ac:spMkLst>
        </pc:spChg>
        <pc:spChg chg="add mod">
          <ac:chgData name="Class, Caleb" userId="81c01ea6-bccc-4178-af5e-bb84e88c284b" providerId="ADAL" clId="{582F542D-156D-4025-815E-59E270758AB4}" dt="2022-12-20T21:33:12.024" v="88" actId="1037"/>
          <ac:spMkLst>
            <pc:docMk/>
            <pc:sldMk cId="661120593" sldId="307"/>
            <ac:spMk id="6" creationId="{5E56B4A6-2916-362E-DD63-F8ABC5B14C64}"/>
          </ac:spMkLst>
        </pc:spChg>
        <pc:picChg chg="add mod">
          <ac:chgData name="Class, Caleb" userId="81c01ea6-bccc-4178-af5e-bb84e88c284b" providerId="ADAL" clId="{582F542D-156D-4025-815E-59E270758AB4}" dt="2022-12-20T21:32:37.341" v="76"/>
          <ac:picMkLst>
            <pc:docMk/>
            <pc:sldMk cId="661120593" sldId="307"/>
            <ac:picMk id="4" creationId="{AF856310-1C60-BF97-59F9-008AEA92D1CA}"/>
          </ac:picMkLst>
        </pc:picChg>
      </pc:sldChg>
      <pc:sldChg chg="del">
        <pc:chgData name="Class, Caleb" userId="81c01ea6-bccc-4178-af5e-bb84e88c284b" providerId="ADAL" clId="{582F542D-156D-4025-815E-59E270758AB4}" dt="2022-12-20T21:23:59.153" v="7" actId="47"/>
        <pc:sldMkLst>
          <pc:docMk/>
          <pc:sldMk cId="3446992927" sldId="314"/>
        </pc:sldMkLst>
      </pc:sldChg>
      <pc:sldChg chg="del">
        <pc:chgData name="Class, Caleb" userId="81c01ea6-bccc-4178-af5e-bb84e88c284b" providerId="ADAL" clId="{582F542D-156D-4025-815E-59E270758AB4}" dt="2022-12-20T21:23:58.049" v="6" actId="47"/>
        <pc:sldMkLst>
          <pc:docMk/>
          <pc:sldMk cId="609547512" sldId="315"/>
        </pc:sldMkLst>
      </pc:sldChg>
      <pc:sldChg chg="del">
        <pc:chgData name="Class, Caleb" userId="81c01ea6-bccc-4178-af5e-bb84e88c284b" providerId="ADAL" clId="{582F542D-156D-4025-815E-59E270758AB4}" dt="2022-12-20T21:24:01.334" v="9" actId="47"/>
        <pc:sldMkLst>
          <pc:docMk/>
          <pc:sldMk cId="1893774632" sldId="316"/>
        </pc:sldMkLst>
      </pc:sldChg>
      <pc:sldChg chg="del">
        <pc:chgData name="Class, Caleb" userId="81c01ea6-bccc-4178-af5e-bb84e88c284b" providerId="ADAL" clId="{582F542D-156D-4025-815E-59E270758AB4}" dt="2022-12-20T21:24:00.195" v="8" actId="47"/>
        <pc:sldMkLst>
          <pc:docMk/>
          <pc:sldMk cId="3026656313" sldId="317"/>
        </pc:sldMkLst>
      </pc:sldChg>
      <pc:sldChg chg="modSp add mod modClrScheme chgLayout">
        <pc:chgData name="Class, Caleb" userId="81c01ea6-bccc-4178-af5e-bb84e88c284b" providerId="ADAL" clId="{582F542D-156D-4025-815E-59E270758AB4}" dt="2022-12-20T21:35:17.977" v="310" actId="20577"/>
        <pc:sldMkLst>
          <pc:docMk/>
          <pc:sldMk cId="136915278" sldId="318"/>
        </pc:sldMkLst>
        <pc:spChg chg="mod ord">
          <ac:chgData name="Class, Caleb" userId="81c01ea6-bccc-4178-af5e-bb84e88c284b" providerId="ADAL" clId="{582F542D-156D-4025-815E-59E270758AB4}" dt="2022-12-20T21:35:17.977" v="310" actId="20577"/>
          <ac:spMkLst>
            <pc:docMk/>
            <pc:sldMk cId="136915278" sldId="318"/>
            <ac:spMk id="2" creationId="{818070E7-5673-4DEE-BBC0-CE9F022A4A7A}"/>
          </ac:spMkLst>
        </pc:spChg>
        <pc:spChg chg="mod ord">
          <ac:chgData name="Class, Caleb" userId="81c01ea6-bccc-4178-af5e-bb84e88c284b" providerId="ADAL" clId="{582F542D-156D-4025-815E-59E270758AB4}" dt="2022-12-20T21:23:48.817" v="3" actId="700"/>
          <ac:spMkLst>
            <pc:docMk/>
            <pc:sldMk cId="136915278" sldId="318"/>
            <ac:spMk id="3" creationId="{10E32FE9-BCC4-4D7A-A04B-6B5B6C7527E8}"/>
          </ac:spMkLst>
        </pc:spChg>
      </pc:sldChg>
      <pc:sldChg chg="add del">
        <pc:chgData name="Class, Caleb" userId="81c01ea6-bccc-4178-af5e-bb84e88c284b" providerId="ADAL" clId="{582F542D-156D-4025-815E-59E270758AB4}" dt="2022-12-20T21:23:42.228" v="1"/>
        <pc:sldMkLst>
          <pc:docMk/>
          <pc:sldMk cId="4093450337" sldId="318"/>
        </pc:sldMkLst>
      </pc:sldChg>
      <pc:sldChg chg="new">
        <pc:chgData name="Class, Caleb" userId="81c01ea6-bccc-4178-af5e-bb84e88c284b" providerId="ADAL" clId="{582F542D-156D-4025-815E-59E270758AB4}" dt="2022-12-21T15:32:16.747" v="352" actId="680"/>
        <pc:sldMkLst>
          <pc:docMk/>
          <pc:sldMk cId="1120416082" sldId="319"/>
        </pc:sldMkLst>
      </pc:sldChg>
      <pc:sldChg chg="addSp modSp new del mod">
        <pc:chgData name="Class, Caleb" userId="81c01ea6-bccc-4178-af5e-bb84e88c284b" providerId="ADAL" clId="{582F542D-156D-4025-815E-59E270758AB4}" dt="2022-12-20T21:32:48.294" v="79" actId="47"/>
        <pc:sldMkLst>
          <pc:docMk/>
          <pc:sldMk cId="1592944028" sldId="319"/>
        </pc:sldMkLst>
        <pc:spChg chg="add mod">
          <ac:chgData name="Class, Caleb" userId="81c01ea6-bccc-4178-af5e-bb84e88c284b" providerId="ADAL" clId="{582F542D-156D-4025-815E-59E270758AB4}" dt="2022-12-20T21:32:44.380" v="77"/>
          <ac:spMkLst>
            <pc:docMk/>
            <pc:sldMk cId="1592944028" sldId="319"/>
            <ac:spMk id="8" creationId="{0716DA7E-024B-9900-3636-3AC6B3E7ADAF}"/>
          </ac:spMkLst>
        </pc:spChg>
        <pc:picChg chg="add mod">
          <ac:chgData name="Class, Caleb" userId="81c01ea6-bccc-4178-af5e-bb84e88c284b" providerId="ADAL" clId="{582F542D-156D-4025-815E-59E270758AB4}" dt="2022-12-20T21:31:11.294" v="66" actId="1076"/>
          <ac:picMkLst>
            <pc:docMk/>
            <pc:sldMk cId="1592944028" sldId="319"/>
            <ac:picMk id="7" creationId="{2A8C83B6-B324-DABC-668A-7843BF05693A}"/>
          </ac:picMkLst>
        </pc:picChg>
      </pc:sldChg>
      <pc:sldChg chg="modSp add mod modClrScheme chgLayout">
        <pc:chgData name="Class, Caleb" userId="81c01ea6-bccc-4178-af5e-bb84e88c284b" providerId="ADAL" clId="{582F542D-156D-4025-815E-59E270758AB4}" dt="2022-12-21T15:34:53.241" v="414" actId="20577"/>
        <pc:sldMkLst>
          <pc:docMk/>
          <pc:sldMk cId="3194801933" sldId="320"/>
        </pc:sldMkLst>
        <pc:spChg chg="mod ord">
          <ac:chgData name="Class, Caleb" userId="81c01ea6-bccc-4178-af5e-bb84e88c284b" providerId="ADAL" clId="{582F542D-156D-4025-815E-59E270758AB4}" dt="2022-12-21T15:34:53.241" v="414" actId="20577"/>
          <ac:spMkLst>
            <pc:docMk/>
            <pc:sldMk cId="3194801933" sldId="320"/>
            <ac:spMk id="2" creationId="{818070E7-5673-4DEE-BBC0-CE9F022A4A7A}"/>
          </ac:spMkLst>
        </pc:spChg>
        <pc:spChg chg="mod ord">
          <ac:chgData name="Class, Caleb" userId="81c01ea6-bccc-4178-af5e-bb84e88c284b" providerId="ADAL" clId="{582F542D-156D-4025-815E-59E270758AB4}" dt="2022-12-21T15:32:46.520" v="392" actId="20577"/>
          <ac:spMkLst>
            <pc:docMk/>
            <pc:sldMk cId="3194801933" sldId="320"/>
            <ac:spMk id="3" creationId="{10E32FE9-BCC4-4D7A-A04B-6B5B6C7527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5/9/2023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7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5/9/2023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5/9/2023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  <p:sldLayoutId id="214748368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Financial Data in Healthcare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Caleb Class, PhD</a:t>
            </a:r>
          </a:p>
          <a:p>
            <a:r>
              <a:rPr lang="en-US"/>
              <a:t>RX 319</a:t>
            </a:r>
          </a:p>
        </p:txBody>
      </p:sp>
    </p:spTree>
    <p:extLst>
      <p:ext uri="{BB962C8B-B14F-4D97-AF65-F5344CB8AC3E}">
        <p14:creationId xmlns:p14="http://schemas.microsoft.com/office/powerpoint/2010/main" val="13691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Explain the relevance of financial data in healthcare.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List types of financial data in healthcare.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List the four main types of financial statements.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Describe the contents of a balance sheet.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42D01-E693-473A-938C-070A776E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254BCF-D7A2-886D-4AEA-40E56A419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Someday, you might have to…</a:t>
            </a:r>
          </a:p>
          <a:p>
            <a:pPr lvl="1"/>
            <a:r>
              <a:rPr lang="en-US"/>
              <a:t>Analyze your inventory and budget to ensure adequate inventory and staffing</a:t>
            </a:r>
          </a:p>
          <a:p>
            <a:pPr lvl="1"/>
            <a:r>
              <a:rPr lang="en-US"/>
              <a:t>Decide whether to meet a competitor’s price</a:t>
            </a:r>
          </a:p>
          <a:p>
            <a:pPr lvl="1"/>
            <a:r>
              <a:rPr lang="en-US"/>
              <a:t>Negotiate purchases from pharmaceutical manufacturers</a:t>
            </a:r>
          </a:p>
          <a:p>
            <a:pPr lvl="1"/>
            <a:r>
              <a:rPr lang="en-US"/>
              <a:t>Decide whether to dispense a certain medication after your computer gives you a “red flag” that the reimbursement is below cost</a:t>
            </a:r>
          </a:p>
          <a:p>
            <a:pPr lvl="1"/>
            <a:r>
              <a:rPr lang="en-US"/>
              <a:t>Make a household budget</a:t>
            </a:r>
          </a:p>
          <a:p>
            <a:pPr lvl="1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F0E2D-5C0F-0806-CE8E-ADE54D49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Yup, it’s a business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90CBE-BABF-F5F4-780B-C1116A1E84E1}"/>
              </a:ext>
            </a:extLst>
          </p:cNvPr>
          <p:cNvSpPr txBox="1"/>
          <p:nvPr/>
        </p:nvSpPr>
        <p:spPr>
          <a:xfrm>
            <a:off x="139700" y="6375772"/>
            <a:ext cx="93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Herist</a:t>
            </a:r>
            <a:r>
              <a:rPr lang="en-US"/>
              <a:t>, Rollins &amp; Perri III. </a:t>
            </a:r>
            <a:r>
              <a:rPr lang="en-US" i="1"/>
              <a:t>Financial Analysis in Pharmacy Practice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02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2C0C-98B2-17FA-CA2E-4457058B6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Financial data in Healthcare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3C84F-4933-0A56-261A-A2D849DC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03B31371-8BF7-FB78-45E3-C4C676EAB85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108C5F-046F-83C4-19E6-6175DFE7D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81" y="2141940"/>
            <a:ext cx="4362702" cy="2909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27C302-B6FD-B91F-745B-8C5F0CCBD7E7}"/>
              </a:ext>
            </a:extLst>
          </p:cNvPr>
          <p:cNvSpPr txBox="1"/>
          <p:nvPr/>
        </p:nvSpPr>
        <p:spPr>
          <a:xfrm>
            <a:off x="7290999" y="2627388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/>
              <a:t>Accounting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/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/>
              <a:t>Insurance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174329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55DB-E244-009A-9748-EE19C299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070"/>
            <a:ext cx="10972800" cy="360329"/>
          </a:xfrm>
        </p:spPr>
        <p:txBody>
          <a:bodyPr/>
          <a:lstStyle/>
          <a:p>
            <a:r>
              <a:rPr lang="en-US"/>
              <a:t>A Super-Basic Intro to Accounting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2F1CA-9E34-9329-81C6-0E74201D87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/>
              <a:t>Accounting lets you summarize your transactions to see how you’re doing and make better decisions</a:t>
            </a:r>
          </a:p>
          <a:p>
            <a:pPr lvl="1"/>
            <a:r>
              <a:rPr lang="en-US" b="1"/>
              <a:t>Balance Sheets</a:t>
            </a:r>
            <a:r>
              <a:rPr lang="en-US"/>
              <a:t>: Summary of assets, liabilities, and equity</a:t>
            </a:r>
          </a:p>
          <a:p>
            <a:pPr lvl="1"/>
            <a:r>
              <a:rPr lang="en-US" b="1"/>
              <a:t>Income Statements</a:t>
            </a:r>
            <a:r>
              <a:rPr lang="en-US"/>
              <a:t>: Revenues &amp; expenses</a:t>
            </a:r>
          </a:p>
          <a:p>
            <a:pPr lvl="1"/>
            <a:r>
              <a:rPr lang="en-US" b="1"/>
              <a:t>Statement of Cash Flows</a:t>
            </a:r>
            <a:r>
              <a:rPr lang="en-US"/>
              <a:t>: Sources &amp; uses of cash</a:t>
            </a:r>
          </a:p>
          <a:p>
            <a:pPr lvl="1"/>
            <a:r>
              <a:rPr lang="en-US" b="1"/>
              <a:t>Statement of Shareholder’s Equity</a:t>
            </a:r>
            <a:endParaRPr lang="en-US"/>
          </a:p>
          <a:p>
            <a:r>
              <a:rPr lang="en-US"/>
              <a:t>The analysis is simple, but the data can get messy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F2594-7DBF-6C7C-4312-1027C295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6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97D2-FDBE-73CE-48D0-8E5D95F5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a Balance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52DDE-D6E4-B4DD-149B-BADD84BED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6175513" cy="5027456"/>
          </a:xfrm>
        </p:spPr>
        <p:txBody>
          <a:bodyPr/>
          <a:lstStyle/>
          <a:p>
            <a:r>
              <a:rPr lang="en-US" sz="2600"/>
              <a:t>While an </a:t>
            </a:r>
            <a:r>
              <a:rPr lang="en-US" sz="2600" b="1"/>
              <a:t>Income Statement</a:t>
            </a:r>
            <a:r>
              <a:rPr lang="en-US" sz="2600"/>
              <a:t> will show the (Revenues – Expenses) over a certain period of time, a </a:t>
            </a:r>
            <a:r>
              <a:rPr lang="en-US" sz="2600" b="1"/>
              <a:t>Balance Sheet </a:t>
            </a:r>
            <a:r>
              <a:rPr lang="en-US" sz="2600"/>
              <a:t>shows the balance since the company started operations</a:t>
            </a:r>
          </a:p>
          <a:p>
            <a:r>
              <a:rPr lang="en-US" b="1"/>
              <a:t>Assets</a:t>
            </a:r>
            <a:r>
              <a:rPr lang="en-US"/>
              <a:t>: “Future economic potential for a company”</a:t>
            </a:r>
          </a:p>
          <a:p>
            <a:r>
              <a:rPr lang="en-US" b="1"/>
              <a:t>Liabilities</a:t>
            </a:r>
            <a:r>
              <a:rPr lang="en-US"/>
              <a:t>: “Future economic obligations for a company”</a:t>
            </a:r>
          </a:p>
          <a:p>
            <a:r>
              <a:rPr lang="en-US" b="1"/>
              <a:t>Equity</a:t>
            </a:r>
            <a:r>
              <a:rPr lang="en-US"/>
              <a:t> = Assets – Liabilities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39E5D1-107A-D635-405D-959687A1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56310-1C60-BF97-59F9-008AEA92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04" y="0"/>
            <a:ext cx="51941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6B4A6-2916-362E-DD63-F8ABC5B14C64}"/>
              </a:ext>
            </a:extLst>
          </p:cNvPr>
          <p:cNvSpPr txBox="1"/>
          <p:nvPr/>
        </p:nvSpPr>
        <p:spPr>
          <a:xfrm>
            <a:off x="86692" y="6442032"/>
            <a:ext cx="935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Herist</a:t>
            </a:r>
            <a:r>
              <a:rPr lang="en-US"/>
              <a:t>, Rollins &amp; Perri III. </a:t>
            </a:r>
            <a:r>
              <a:rPr lang="en-US" i="1"/>
              <a:t>Financial Analysis in Pharmacy Practice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112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0</TotalTime>
  <Words>269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Financial Data in Healthcare</vt:lpstr>
      <vt:lpstr>Learning Objectives</vt:lpstr>
      <vt:lpstr>Yup, it’s a business</vt:lpstr>
      <vt:lpstr>Financial data in Healthcare</vt:lpstr>
      <vt:lpstr>A Super-Basic Intro to Accounting</vt:lpstr>
      <vt:lpstr>Analyzing a Balance 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2023-05-09T14:14:20Z</dcterms:modified>
</cp:coreProperties>
</file>